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Helvetica Neue Light" panose="020B060402020202020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Medium" panose="00000600000000000000" pitchFamily="2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Roboto Slab" panose="020B0604020202020204" charset="0"/>
      <p:regular r:id="rId45"/>
      <p:bold r:id="rId46"/>
    </p:embeddedFont>
    <p:embeddedFont>
      <p:font typeface="Roboto Slab Regular" panose="020B0604020202020204" charset="0"/>
      <p:regular r:id="rId47"/>
      <p:bold r:id="rId48"/>
    </p:embeddedFont>
    <p:embeddedFont>
      <p:font typeface="Work Sans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5ef0c0354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5ef0c0354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ed32ca197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ed32ca197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ed32ca197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ed32ca197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ed32ca197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ed32ca197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9e3d6458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9e3d6458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11aa28f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11aa28f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ed32ca197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ed32ca197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ed32ca19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ed32ca19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ed32ca197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ed32ca197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ed32ca197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ed32ca197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ed32ca197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ed32ca197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ed32ca197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ed32ca197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ed32ca197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ed32ca197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ed32ca197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ed32ca197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1a4c86b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b1a4c86b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1" name="Google Shape;20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6.jp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4878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FULL-TIME BOOTCAMP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7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😕</a:t>
            </a:r>
            <a:endParaRPr sz="2700"/>
          </a:p>
        </p:txBody>
      </p:sp>
      <p:sp>
        <p:nvSpPr>
          <p:cNvPr id="280" name="Google Shape;280;p57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 </a:t>
            </a:r>
            <a:r>
              <a:rPr lang="en" sz="2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Problems</a:t>
            </a: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7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 Problems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5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57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Multi-class Classification Problems 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7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Multi-label Classification Problems 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7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🎆</a:t>
            </a:r>
            <a:endParaRPr sz="2700"/>
          </a:p>
        </p:txBody>
      </p:sp>
      <p:sp>
        <p:nvSpPr>
          <p:cNvPr id="287" name="Google Shape;287;p57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↔️</a:t>
            </a:r>
            <a:endParaRPr sz="2700"/>
          </a:p>
        </p:txBody>
      </p:sp>
      <p:sp>
        <p:nvSpPr>
          <p:cNvPr id="288" name="Google Shape;288;p57"/>
          <p:cNvSpPr txBox="1"/>
          <p:nvPr/>
        </p:nvSpPr>
        <p:spPr>
          <a:xfrm>
            <a:off x="968575" y="2955725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These problems are characterized by a target variable that has only discrete binary values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i.e. A or B, True or False, Yes or No, 1 or 0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9" name="Google Shape;289;p57"/>
          <p:cNvSpPr txBox="1"/>
          <p:nvPr/>
        </p:nvSpPr>
        <p:spPr>
          <a:xfrm>
            <a:off x="3658930" y="2955736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These problems are characterized by a target variable that has more than two discrete values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i.e. A or B or C, A or B or C or D, Poor or Neutral or Good or Very Good or Excellent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0" name="Google Shape;290;p57"/>
          <p:cNvSpPr txBox="1"/>
          <p:nvPr/>
        </p:nvSpPr>
        <p:spPr>
          <a:xfrm>
            <a:off x="6349275" y="2955736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These problems are characterized by a target variable that can multiple discrete values by itself.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are trying to predict both discrete values at the same time. 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253" y="349963"/>
            <a:ext cx="6243500" cy="444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59"/>
          <p:cNvSpPr txBox="1"/>
          <p:nvPr/>
        </p:nvSpPr>
        <p:spPr>
          <a:xfrm>
            <a:off x="867325" y="1150075"/>
            <a:ext cx="3109500" cy="16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i="1">
                <a:solidFill>
                  <a:srgbClr val="212353"/>
                </a:solidFill>
                <a:latin typeface="Work Sans"/>
                <a:ea typeface="Work Sans"/>
                <a:cs typeface="Work Sans"/>
                <a:sym typeface="Work Sans"/>
              </a:rPr>
              <a:t>What color is the cat in this photo?</a:t>
            </a:r>
            <a:endParaRPr sz="2000">
              <a:solidFill>
                <a:srgbClr val="21235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3" name="Google Shape;303;p59"/>
          <p:cNvPicPr preferRelativeResize="0"/>
          <p:nvPr/>
        </p:nvPicPr>
        <p:blipFill rotWithShape="1">
          <a:blip r:embed="rId4">
            <a:alphaModFix/>
          </a:blip>
          <a:srcRect l="16727" t="38974" r="13401" b="8808"/>
          <a:stretch/>
        </p:blipFill>
        <p:spPr>
          <a:xfrm>
            <a:off x="867324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4" name="Google Shape;304;p59"/>
          <p:cNvPicPr preferRelativeResize="0"/>
          <p:nvPr/>
        </p:nvPicPr>
        <p:blipFill rotWithShape="1">
          <a:blip r:embed="rId5">
            <a:alphaModFix/>
          </a:blip>
          <a:srcRect l="735" r="32370"/>
          <a:stretch/>
        </p:blipFill>
        <p:spPr>
          <a:xfrm>
            <a:off x="3538796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5" name="Google Shape;305;p59"/>
          <p:cNvPicPr preferRelativeResize="0"/>
          <p:nvPr/>
        </p:nvPicPr>
        <p:blipFill rotWithShape="1">
          <a:blip r:embed="rId6">
            <a:alphaModFix/>
          </a:blip>
          <a:srcRect t="32680" b="896"/>
          <a:stretch/>
        </p:blipFill>
        <p:spPr>
          <a:xfrm>
            <a:off x="6210274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0"/>
          <p:cNvPicPr preferRelativeResize="0"/>
          <p:nvPr/>
        </p:nvPicPr>
        <p:blipFill rotWithShape="1">
          <a:blip r:embed="rId4">
            <a:alphaModFix/>
          </a:blip>
          <a:srcRect l="26891" r="5658"/>
          <a:stretch/>
        </p:blipFill>
        <p:spPr>
          <a:xfrm>
            <a:off x="6216277" y="2354425"/>
            <a:ext cx="2062200" cy="203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1" name="Google Shape;311;p60"/>
          <p:cNvPicPr preferRelativeResize="0"/>
          <p:nvPr/>
        </p:nvPicPr>
        <p:blipFill rotWithShape="1">
          <a:blip r:embed="rId5">
            <a:alphaModFix/>
          </a:blip>
          <a:srcRect t="32680" b="896"/>
          <a:stretch/>
        </p:blipFill>
        <p:spPr>
          <a:xfrm>
            <a:off x="867218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2" name="Google Shape;312;p60"/>
          <p:cNvPicPr preferRelativeResize="0"/>
          <p:nvPr/>
        </p:nvPicPr>
        <p:blipFill rotWithShape="1">
          <a:blip r:embed="rId6">
            <a:alphaModFix/>
          </a:blip>
          <a:srcRect t="24305"/>
          <a:stretch/>
        </p:blipFill>
        <p:spPr>
          <a:xfrm>
            <a:off x="3538799" y="2329208"/>
            <a:ext cx="2068200" cy="20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3" name="Google Shape;313;p6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60"/>
          <p:cNvSpPr txBox="1"/>
          <p:nvPr/>
        </p:nvSpPr>
        <p:spPr>
          <a:xfrm>
            <a:off x="867325" y="1150075"/>
            <a:ext cx="3109500" cy="16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i="1">
                <a:solidFill>
                  <a:srgbClr val="212353"/>
                </a:solidFill>
                <a:latin typeface="Work Sans"/>
                <a:ea typeface="Work Sans"/>
                <a:cs typeface="Work Sans"/>
                <a:sym typeface="Work Sans"/>
              </a:rPr>
              <a:t>What color &amp; gender is the cat in this photo?</a:t>
            </a:r>
            <a:endParaRPr sz="2000" dirty="0">
              <a:solidFill>
                <a:srgbClr val="21235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1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r>
              <a:rPr lang="en" sz="5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5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61"/>
          <p:cNvPicPr preferRelativeResize="0"/>
          <p:nvPr/>
        </p:nvPicPr>
        <p:blipFill rotWithShape="1">
          <a:blip r:embed="rId4">
            <a:alphaModFix/>
          </a:blip>
          <a:srcRect l="33453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275" y="1224000"/>
            <a:ext cx="6345449" cy="3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249" y="935150"/>
            <a:ext cx="4885501" cy="36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Machine Learning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Supervised Learning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Unsupervised Learning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" name="Google Shape;222;p49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9"/>
          <p:cNvPicPr preferRelativeResize="0"/>
          <p:nvPr/>
        </p:nvPicPr>
        <p:blipFill rotWithShape="1">
          <a:blip r:embed="rId5">
            <a:alphaModFix/>
          </a:blip>
          <a:srcRect l="18160" r="18160"/>
          <a:stretch/>
        </p:blipFill>
        <p:spPr>
          <a:xfrm>
            <a:off x="768129" y="1127525"/>
            <a:ext cx="2838426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9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372" y="436475"/>
            <a:ext cx="5197262" cy="42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Supervised </a:t>
            </a:r>
            <a:r>
              <a:rPr lang="en" sz="5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sz="50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51"/>
          <p:cNvPicPr preferRelativeResize="0"/>
          <p:nvPr/>
        </p:nvPicPr>
        <p:blipFill rotWithShape="1">
          <a:blip r:embed="rId4">
            <a:alphaModFix/>
          </a:blip>
          <a:srcRect l="33453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21" y="654875"/>
            <a:ext cx="8414528" cy="41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3"/>
          <p:cNvPicPr preferRelativeResize="0"/>
          <p:nvPr/>
        </p:nvPicPr>
        <p:blipFill rotWithShape="1">
          <a:blip r:embed="rId4">
            <a:alphaModFix/>
          </a:blip>
          <a:srcRect t="4662" b="4987"/>
          <a:stretch/>
        </p:blipFill>
        <p:spPr>
          <a:xfrm>
            <a:off x="1043875" y="489350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4"/>
          <p:cNvSpPr txBox="1"/>
          <p:nvPr/>
        </p:nvSpPr>
        <p:spPr>
          <a:xfrm>
            <a:off x="867325" y="1150075"/>
            <a:ext cx="2984100" cy="16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Regression Problem: </a:t>
            </a:r>
            <a:endParaRPr sz="2000" b="1" i="1">
              <a:solidFill>
                <a:srgbClr val="2E2E2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Predicting a continuous numerical value. </a:t>
            </a:r>
            <a:endParaRPr sz="2000" b="1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Target D is the amount of donation received and could be any positive real number.</a:t>
            </a:r>
            <a:endParaRPr sz="2000" i="1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7" name="Google Shape;2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800" y="373625"/>
            <a:ext cx="4831950" cy="43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5"/>
          <p:cNvPicPr preferRelativeResize="0"/>
          <p:nvPr/>
        </p:nvPicPr>
        <p:blipFill rotWithShape="1">
          <a:blip r:embed="rId4">
            <a:alphaModFix/>
          </a:blip>
          <a:srcRect r="8900"/>
          <a:stretch/>
        </p:blipFill>
        <p:spPr>
          <a:xfrm>
            <a:off x="3977318" y="355281"/>
            <a:ext cx="4730148" cy="442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5"/>
          <p:cNvSpPr txBox="1"/>
          <p:nvPr/>
        </p:nvSpPr>
        <p:spPr>
          <a:xfrm>
            <a:off x="867325" y="1150075"/>
            <a:ext cx="3109500" cy="16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Classification Problem: </a:t>
            </a:r>
            <a:endParaRPr sz="2000" b="1" i="1">
              <a:solidFill>
                <a:srgbClr val="2E2E2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Predicting target variable</a:t>
            </a:r>
            <a:r>
              <a:rPr lang="en" sz="2000" b="1" i="1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20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that has only discrete values</a:t>
            </a:r>
            <a:endParaRPr sz="2000" b="1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... in this case a binary (A or B, True or False, Yes or No, 1 or 0)</a:t>
            </a:r>
            <a:endParaRPr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6"/>
          <p:cNvSpPr txBox="1"/>
          <p:nvPr/>
        </p:nvSpPr>
        <p:spPr>
          <a:xfrm>
            <a:off x="585600" y="900825"/>
            <a:ext cx="22506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Typical </a:t>
            </a:r>
            <a:endParaRPr sz="23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Problem </a:t>
            </a:r>
            <a:endParaRPr sz="23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6"/>
          <p:cNvSpPr txBox="1"/>
          <p:nvPr/>
        </p:nvSpPr>
        <p:spPr>
          <a:xfrm>
            <a:off x="585600" y="3632200"/>
            <a:ext cx="7729500" cy="30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Problem: </a:t>
            </a:r>
            <a:endParaRPr b="1" i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Decide whether an application should be approved.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Classify applications into two categories: </a:t>
            </a:r>
            <a:r>
              <a:rPr lang="en" i="1">
                <a:latin typeface="Montserrat"/>
                <a:ea typeface="Montserrat"/>
                <a:cs typeface="Montserrat"/>
                <a:sym typeface="Montserrat"/>
              </a:rPr>
              <a:t>approved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" i="1">
                <a:latin typeface="Montserrat"/>
                <a:ea typeface="Montserrat"/>
                <a:cs typeface="Montserrat"/>
                <a:sym typeface="Montserrat"/>
              </a:rPr>
              <a:t>not-approved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56"/>
          <p:cNvSpPr txBox="1"/>
          <p:nvPr/>
        </p:nvSpPr>
        <p:spPr>
          <a:xfrm>
            <a:off x="3195125" y="900825"/>
            <a:ext cx="51201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credit card company receives thousands of applications for new cards. Each application contains information about an applicant: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Marital status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Annual salary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Outstanding debts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Credit rating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Others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Presentación en pantalla (16:9)</PresentationFormat>
  <Paragraphs>59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9" baseType="lpstr">
      <vt:lpstr>Work Sans</vt:lpstr>
      <vt:lpstr>Helvetica Neue Light</vt:lpstr>
      <vt:lpstr>Roboto Medium</vt:lpstr>
      <vt:lpstr>Montserrat Medium</vt:lpstr>
      <vt:lpstr>Helvetica Neue</vt:lpstr>
      <vt:lpstr>Roboto Slab</vt:lpstr>
      <vt:lpstr>Montserrat</vt:lpstr>
      <vt:lpstr>Arial</vt:lpstr>
      <vt:lpstr>Roboto</vt:lpstr>
      <vt:lpstr>Roboto Slab Regular</vt:lpstr>
      <vt:lpstr>Simple Light</vt:lpstr>
      <vt:lpstr>Simple Light</vt:lpstr>
      <vt:lpstr>DATA ANALYTICS | FULL-TIME BOOTCAMP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FULL-TIME BOOTCAMP</dc:title>
  <cp:lastModifiedBy>Josep Carreras</cp:lastModifiedBy>
  <cp:revision>1</cp:revision>
  <dcterms:modified xsi:type="dcterms:W3CDTF">2022-10-20T11:37:00Z</dcterms:modified>
</cp:coreProperties>
</file>